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8404800" cy="38404800"/>
  <p:notesSz cx="15557500" cy="20104100"/>
  <p:defaultTextStyle>
    <a:defPPr>
      <a:defRPr lang="en-US"/>
    </a:defPPr>
    <a:lvl1pPr marL="0" algn="l" defTabSz="914400" rtl="0" eaLnBrk="1" latinLnBrk="0" hangingPunct="1">
      <a:defRPr sz="3600" kern="1200">
        <a:solidFill>
          <a:schemeClr val="tx1"/>
        </a:solidFill>
        <a:latin typeface="+mn-lt"/>
        <a:ea typeface="+mn-ea"/>
        <a:cs typeface="+mn-cs"/>
      </a:defRPr>
    </a:lvl1pPr>
    <a:lvl2pPr marL="914400" algn="l" defTabSz="914400" rtl="0" eaLnBrk="1" latinLnBrk="0" hangingPunct="1">
      <a:defRPr sz="3600" kern="1200">
        <a:solidFill>
          <a:schemeClr val="tx1"/>
        </a:solidFill>
        <a:latin typeface="+mn-lt"/>
        <a:ea typeface="+mn-ea"/>
        <a:cs typeface="+mn-cs"/>
      </a:defRPr>
    </a:lvl2pPr>
    <a:lvl3pPr marL="1828800" algn="l" defTabSz="914400" rtl="0" eaLnBrk="1" latinLnBrk="0" hangingPunct="1">
      <a:defRPr sz="3600" kern="1200">
        <a:solidFill>
          <a:schemeClr val="tx1"/>
        </a:solidFill>
        <a:latin typeface="+mn-lt"/>
        <a:ea typeface="+mn-ea"/>
        <a:cs typeface="+mn-cs"/>
      </a:defRPr>
    </a:lvl3pPr>
    <a:lvl4pPr marL="2743200" algn="l" defTabSz="914400" rtl="0" eaLnBrk="1" latinLnBrk="0" hangingPunct="1">
      <a:defRPr sz="3600" kern="1200">
        <a:solidFill>
          <a:schemeClr val="tx1"/>
        </a:solidFill>
        <a:latin typeface="+mn-lt"/>
        <a:ea typeface="+mn-ea"/>
        <a:cs typeface="+mn-cs"/>
      </a:defRPr>
    </a:lvl4pPr>
    <a:lvl5pPr marL="3657600" algn="l" defTabSz="914400" rtl="0" eaLnBrk="1" latinLnBrk="0" hangingPunct="1">
      <a:defRPr sz="3600" kern="1200">
        <a:solidFill>
          <a:schemeClr val="tx1"/>
        </a:solidFill>
        <a:latin typeface="+mn-lt"/>
        <a:ea typeface="+mn-ea"/>
        <a:cs typeface="+mn-cs"/>
      </a:defRPr>
    </a:lvl5pPr>
    <a:lvl6pPr marL="4572000" algn="l" defTabSz="914400" rtl="0" eaLnBrk="1" latinLnBrk="0" hangingPunct="1">
      <a:defRPr sz="3600" kern="1200">
        <a:solidFill>
          <a:schemeClr val="tx1"/>
        </a:solidFill>
        <a:latin typeface="+mn-lt"/>
        <a:ea typeface="+mn-ea"/>
        <a:cs typeface="+mn-cs"/>
      </a:defRPr>
    </a:lvl6pPr>
    <a:lvl7pPr marL="5486400" algn="l" defTabSz="914400" rtl="0" eaLnBrk="1" latinLnBrk="0" hangingPunct="1">
      <a:defRPr sz="3600" kern="1200">
        <a:solidFill>
          <a:schemeClr val="tx1"/>
        </a:solidFill>
        <a:latin typeface="+mn-lt"/>
        <a:ea typeface="+mn-ea"/>
        <a:cs typeface="+mn-cs"/>
      </a:defRPr>
    </a:lvl7pPr>
    <a:lvl8pPr marL="6400800" algn="l" defTabSz="914400" rtl="0" eaLnBrk="1" latinLnBrk="0" hangingPunct="1">
      <a:defRPr sz="3600" kern="1200">
        <a:solidFill>
          <a:schemeClr val="tx1"/>
        </a:solidFill>
        <a:latin typeface="+mn-lt"/>
        <a:ea typeface="+mn-ea"/>
        <a:cs typeface="+mn-cs"/>
      </a:defRPr>
    </a:lvl8pPr>
    <a:lvl9pPr marL="7315200" algn="l" defTabSz="914400" rtl="0" eaLnBrk="1" latinLnBrk="0" hangingPunct="1">
      <a:defRPr sz="3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4848"/>
    <a:srgbClr val="6FC29A"/>
    <a:srgbClr val="E14C3E"/>
    <a:srgbClr val="21EC8D"/>
    <a:srgbClr val="E6E6E6"/>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5" autoAdjust="0"/>
    <p:restoredTop sz="94677" autoAdjust="0"/>
  </p:normalViewPr>
  <p:slideViewPr>
    <p:cSldViewPr>
      <p:cViewPr>
        <p:scale>
          <a:sx n="75" d="100"/>
          <a:sy n="75" d="100"/>
        </p:scale>
        <p:origin x="528" y="8368"/>
      </p:cViewPr>
      <p:guideLst>
        <p:guide orient="horz" pos="5502"/>
        <p:guide pos="533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880360" y="11905490"/>
            <a:ext cx="32644080" cy="276999"/>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5760720" y="21506690"/>
            <a:ext cx="26883360"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body" idx="1"/>
          </p:nvPr>
        </p:nvSpPr>
        <p:spPr>
          <a:xfrm>
            <a:off x="1920240" y="8833106"/>
            <a:ext cx="34564320" cy="276999"/>
          </a:xfrm>
          <a:prstGeom prst="rect">
            <a:avLst/>
          </a:prstGeom>
        </p:spPr>
        <p:txBody>
          <a:bodyPr lIns="0" tIns="0" rIns="0" bIns="0"/>
          <a:lstStyle>
            <a:lvl1pPr>
              <a:defRPr/>
            </a:lvl1pPr>
          </a:lstStyle>
          <a:p>
            <a:endParaRPr/>
          </a:p>
        </p:txBody>
      </p:sp>
      <p:sp>
        <p:nvSpPr>
          <p:cNvPr id="4" name="Holder 4"/>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6" name="Holder 6"/>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sz="half" idx="2"/>
          </p:nvPr>
        </p:nvSpPr>
        <p:spPr>
          <a:xfrm>
            <a:off x="1920241" y="8833106"/>
            <a:ext cx="16706087" cy="276999"/>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19778471" y="8833106"/>
            <a:ext cx="16706087" cy="276999"/>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7" name="Holder 7"/>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a:xfrm>
            <a:off x="1920240" y="1536193"/>
            <a:ext cx="34564320" cy="276999"/>
          </a:xfrm>
          <a:prstGeom prst="rect">
            <a:avLst/>
          </a:prstGeom>
        </p:spPr>
        <p:txBody>
          <a:bodyPr lIns="0" tIns="0" rIns="0" bIns="0"/>
          <a:lstStyle>
            <a:lvl1pPr>
              <a:defRPr/>
            </a:lvl1pPr>
          </a:lstStyle>
          <a:p>
            <a:endParaRPr/>
          </a:p>
        </p:txBody>
      </p:sp>
      <p:sp>
        <p:nvSpPr>
          <p:cNvPr id="3" name="Holder 3"/>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5" name="Holder 5"/>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a:xfrm>
            <a:off x="13057632" y="35716467"/>
            <a:ext cx="12289536" cy="553998"/>
          </a:xfrm>
          <a:prstGeom prst="rect">
            <a:avLst/>
          </a:prstGeom>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a:xfrm>
            <a:off x="1920241" y="35716467"/>
            <a:ext cx="8833104" cy="553998"/>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5/10/17</a:t>
            </a:fld>
            <a:endParaRPr lang="en-US" dirty="0"/>
          </a:p>
        </p:txBody>
      </p:sp>
      <p:sp>
        <p:nvSpPr>
          <p:cNvPr id="4" name="Holder 4"/>
          <p:cNvSpPr>
            <a:spLocks noGrp="1"/>
          </p:cNvSpPr>
          <p:nvPr>
            <p:ph type="sldNum" sz="quarter" idx="7"/>
          </p:nvPr>
        </p:nvSpPr>
        <p:spPr>
          <a:xfrm>
            <a:off x="27651457" y="35716467"/>
            <a:ext cx="8833104" cy="553998"/>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bodyStyle>
    <p:otherStyle>
      <a:lvl1pPr marL="0">
        <a:defRPr>
          <a:latin typeface="+mn-lt"/>
          <a:ea typeface="+mn-ea"/>
          <a:cs typeface="+mn-cs"/>
        </a:defRPr>
      </a:lvl1pPr>
      <a:lvl2pPr marL="914400">
        <a:defRPr>
          <a:latin typeface="+mn-lt"/>
          <a:ea typeface="+mn-ea"/>
          <a:cs typeface="+mn-cs"/>
        </a:defRPr>
      </a:lvl2pPr>
      <a:lvl3pPr marL="1828800">
        <a:defRPr>
          <a:latin typeface="+mn-lt"/>
          <a:ea typeface="+mn-ea"/>
          <a:cs typeface="+mn-cs"/>
        </a:defRPr>
      </a:lvl3pPr>
      <a:lvl4pPr marL="2743200">
        <a:defRPr>
          <a:latin typeface="+mn-lt"/>
          <a:ea typeface="+mn-ea"/>
          <a:cs typeface="+mn-cs"/>
        </a:defRPr>
      </a:lvl4pPr>
      <a:lvl5pPr marL="3657600">
        <a:defRPr>
          <a:latin typeface="+mn-lt"/>
          <a:ea typeface="+mn-ea"/>
          <a:cs typeface="+mn-cs"/>
        </a:defRPr>
      </a:lvl5pPr>
      <a:lvl6pPr marL="4572000">
        <a:defRPr>
          <a:latin typeface="+mn-lt"/>
          <a:ea typeface="+mn-ea"/>
          <a:cs typeface="+mn-cs"/>
        </a:defRPr>
      </a:lvl6pPr>
      <a:lvl7pPr marL="5486400">
        <a:defRPr>
          <a:latin typeface="+mn-lt"/>
          <a:ea typeface="+mn-ea"/>
          <a:cs typeface="+mn-cs"/>
        </a:defRPr>
      </a:lvl7pPr>
      <a:lvl8pPr marL="6400800">
        <a:defRPr>
          <a:latin typeface="+mn-lt"/>
          <a:ea typeface="+mn-ea"/>
          <a:cs typeface="+mn-cs"/>
        </a:defRPr>
      </a:lvl8pPr>
      <a:lvl9pPr marL="73152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http://www.stsci.edu/hst/wfc3/documents/ISRs/WFC3-2016-08.pdf" TargetMode="External"/><Relationship Id="rId20" Type="http://schemas.openxmlformats.org/officeDocument/2006/relationships/image" Target="../media/image17.png"/><Relationship Id="rId10" Type="http://schemas.openxmlformats.org/officeDocument/2006/relationships/hyperlink" Target="https://github.com/bourque/AAS-2017-Austin" TargetMode="External"/><Relationship Id="rId11" Type="http://schemas.openxmlformats.org/officeDocument/2006/relationships/image" Target="../media/image8.png"/><Relationship Id="rId12" Type="http://schemas.openxmlformats.org/officeDocument/2006/relationships/image" Target="../media/image9.png"/><Relationship Id="rId13" Type="http://schemas.openxmlformats.org/officeDocument/2006/relationships/image" Target="../media/image10.png"/><Relationship Id="rId14" Type="http://schemas.openxmlformats.org/officeDocument/2006/relationships/image" Target="../media/image11.png"/><Relationship Id="rId15" Type="http://schemas.openxmlformats.org/officeDocument/2006/relationships/image" Target="../media/image12.png"/><Relationship Id="rId16" Type="http://schemas.openxmlformats.org/officeDocument/2006/relationships/image" Target="../media/image13.png"/><Relationship Id="rId17" Type="http://schemas.openxmlformats.org/officeDocument/2006/relationships/image" Target="../media/image14.png"/><Relationship Id="rId18" Type="http://schemas.openxmlformats.org/officeDocument/2006/relationships/image" Target="../media/image15.png"/><Relationship Id="rId19" Type="http://schemas.openxmlformats.org/officeDocument/2006/relationships/image" Target="../media/image16.png"/><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1" name="object 12"/>
          <p:cNvSpPr/>
          <p:nvPr/>
        </p:nvSpPr>
        <p:spPr>
          <a:xfrm>
            <a:off x="838200" y="7772400"/>
            <a:ext cx="36827852" cy="76200"/>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22" name="Rectangle 21"/>
          <p:cNvSpPr/>
          <p:nvPr/>
        </p:nvSpPr>
        <p:spPr>
          <a:xfrm>
            <a:off x="381000" y="304800"/>
            <a:ext cx="37642800" cy="4343400"/>
          </a:xfrm>
          <a:prstGeom prst="rect">
            <a:avLst/>
          </a:prstGeom>
          <a:solidFill>
            <a:srgbClr val="6FC29A"/>
          </a:solidFill>
          <a:ln w="25400">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object 2"/>
          <p:cNvSpPr txBox="1"/>
          <p:nvPr/>
        </p:nvSpPr>
        <p:spPr>
          <a:xfrm>
            <a:off x="2895600" y="762000"/>
            <a:ext cx="32994600" cy="2474601"/>
          </a:xfrm>
          <a:prstGeom prst="rect">
            <a:avLst/>
          </a:prstGeom>
        </p:spPr>
        <p:txBody>
          <a:bodyPr vert="horz" wrap="square" lIns="182880" tIns="182880" rIns="182880" bIns="182880" rtlCol="0" anchor="ctr">
            <a:noAutofit/>
          </a:bodyPr>
          <a:lstStyle/>
          <a:p>
            <a:pPr marL="25400" marR="10160" algn="ctr">
              <a:lnSpc>
                <a:spcPts val="12700"/>
              </a:lnSpc>
              <a:spcAft>
                <a:spcPts val="3000"/>
              </a:spcAft>
            </a:pPr>
            <a:r>
              <a:rPr lang="en-US" sz="10000" b="1" dirty="0">
                <a:solidFill>
                  <a:schemeClr val="bg2"/>
                </a:solidFill>
                <a:latin typeface="Avenir Book"/>
                <a:cs typeface="Avenir Book"/>
              </a:rPr>
              <a:t>Using Dark Images to Characterize the Stability of Pixels in the WFC3/UVIS Detector</a:t>
            </a:r>
            <a:endParaRPr sz="10000" b="1" dirty="0">
              <a:solidFill>
                <a:schemeClr val="bg2"/>
              </a:solidFill>
              <a:latin typeface="Avenir Book"/>
              <a:cs typeface="Avenir Book"/>
            </a:endParaRPr>
          </a:p>
        </p:txBody>
      </p:sp>
      <p:sp>
        <p:nvSpPr>
          <p:cNvPr id="1786" name="object 9"/>
          <p:cNvSpPr txBox="1"/>
          <p:nvPr/>
        </p:nvSpPr>
        <p:spPr>
          <a:xfrm>
            <a:off x="19354800" y="35661600"/>
            <a:ext cx="11277600" cy="685800"/>
          </a:xfrm>
          <a:prstGeom prst="rect">
            <a:avLst/>
          </a:prstGeom>
        </p:spPr>
        <p:txBody>
          <a:bodyPr vert="horz" wrap="square" lIns="182880" tIns="182880" rIns="182880" bIns="182880" rtlCol="0">
            <a:noAutofit/>
          </a:bodyPr>
          <a:lstStyle/>
          <a:p>
            <a:pPr marL="26670"/>
            <a:r>
              <a:rPr lang="en-US" spc="10" dirty="0" smtClean="0">
                <a:solidFill>
                  <a:srgbClr val="D04848"/>
                </a:solidFill>
                <a:latin typeface="Avenir Black"/>
                <a:cs typeface="Avenir Black"/>
              </a:rPr>
              <a:t>References</a:t>
            </a:r>
            <a:endParaRPr lang="en-US" spc="10" dirty="0" smtClean="0">
              <a:solidFill>
                <a:srgbClr val="D04848"/>
              </a:solidFill>
              <a:latin typeface="Avenir Black"/>
              <a:cs typeface="Avenir Black"/>
            </a:endParaRPr>
          </a:p>
        </p:txBody>
      </p:sp>
      <p:sp>
        <p:nvSpPr>
          <p:cNvPr id="1792" name="object 5"/>
          <p:cNvSpPr txBox="1"/>
          <p:nvPr/>
        </p:nvSpPr>
        <p:spPr>
          <a:xfrm>
            <a:off x="3429000" y="4648200"/>
            <a:ext cx="31546800" cy="3168823"/>
          </a:xfrm>
          <a:prstGeom prst="rect">
            <a:avLst/>
          </a:prstGeom>
        </p:spPr>
        <p:txBody>
          <a:bodyPr vert="horz" wrap="square" lIns="91440" tIns="91440" rIns="91440" bIns="91440" rtlCol="0">
            <a:noAutofit/>
          </a:bodyPr>
          <a:lstStyle/>
          <a:p>
            <a:pPr marR="118110" algn="ctr"/>
            <a:r>
              <a:rPr lang="en-US" sz="4400" b="1" spc="10" dirty="0">
                <a:solidFill>
                  <a:srgbClr val="D04848"/>
                </a:solidFill>
                <a:latin typeface="Avenir Black"/>
                <a:cs typeface="Avenir Black"/>
              </a:rPr>
              <a:t>Abstract</a:t>
            </a:r>
            <a:endParaRPr sz="4400" b="1" dirty="0">
              <a:solidFill>
                <a:srgbClr val="D04848"/>
              </a:solidFill>
              <a:latin typeface="Avenir Black"/>
              <a:cs typeface="Avenir Black"/>
            </a:endParaRPr>
          </a:p>
          <a:p>
            <a:pPr marL="25400" marR="10160" algn="just">
              <a:lnSpc>
                <a:spcPct val="101299"/>
              </a:lnSpc>
              <a:spcBef>
                <a:spcPts val="718"/>
              </a:spcBef>
            </a:pPr>
            <a:r>
              <a:rPr lang="en-US" sz="3200" dirty="0">
                <a:latin typeface="Avenir Book"/>
                <a:cs typeface="Avenir Book"/>
              </a:rPr>
              <a:t>The Ultraviolet-Visible (UVIS) detector on board the Hubble Space Telescope's (HST) Wide Field Camera 3 (WFC3) instrument has been acquiring 'dark' images on a daily basis since its installation in 2009.  These dark images are 900 second exposures with the shutter closed as to measure the inherent dark current of the detector.  Using these dark exposures, we have constructed ‘pixel history' images in which a specific column of the detector is extracted from each dark and placed into a new time-ordered array.  We discuss how the pixel history images are used to characterize the stability of each pixel over time, as well as current trends in the WFC3/UVIS dark current.</a:t>
            </a:r>
            <a:endParaRPr sz="3200" dirty="0">
              <a:latin typeface="Avenir Book"/>
              <a:cs typeface="Avenir Book"/>
            </a:endParaRPr>
          </a:p>
        </p:txBody>
      </p:sp>
      <p:sp>
        <p:nvSpPr>
          <p:cNvPr id="1795" name="object 12"/>
          <p:cNvSpPr/>
          <p:nvPr/>
        </p:nvSpPr>
        <p:spPr>
          <a:xfrm flipV="1">
            <a:off x="381000" y="34747200"/>
            <a:ext cx="18413926" cy="45719"/>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sp>
        <p:nvSpPr>
          <p:cNvPr id="5" name="object 5"/>
          <p:cNvSpPr txBox="1"/>
          <p:nvPr/>
        </p:nvSpPr>
        <p:spPr>
          <a:xfrm>
            <a:off x="11430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UVIS Dark Observations</a:t>
            </a:r>
            <a:endParaRPr sz="4400" dirty="0">
              <a:solidFill>
                <a:srgbClr val="D04848"/>
              </a:solidFill>
              <a:latin typeface="Avenir Black"/>
              <a:cs typeface="Avenir Black"/>
            </a:endParaRPr>
          </a:p>
        </p:txBody>
      </p:sp>
      <p:sp>
        <p:nvSpPr>
          <p:cNvPr id="1800" name="object 5"/>
          <p:cNvSpPr txBox="1"/>
          <p:nvPr/>
        </p:nvSpPr>
        <p:spPr>
          <a:xfrm>
            <a:off x="19583400" y="7848600"/>
            <a:ext cx="17752546" cy="685800"/>
          </a:xfrm>
          <a:prstGeom prst="rect">
            <a:avLst/>
          </a:prstGeom>
        </p:spPr>
        <p:txBody>
          <a:bodyPr vert="horz" wrap="square" lIns="182880" tIns="182880" rIns="182880" bIns="182880" rtlCol="0">
            <a:noAutofit/>
          </a:bodyPr>
          <a:lstStyle/>
          <a:p>
            <a:pPr marR="118110" algn="ctr"/>
            <a:r>
              <a:rPr lang="en-US" sz="4400" spc="10" dirty="0" smtClean="0">
                <a:solidFill>
                  <a:srgbClr val="D04848"/>
                </a:solidFill>
                <a:latin typeface="Avenir Black"/>
                <a:cs typeface="Avenir Black"/>
              </a:rPr>
              <a:t>Pixel Stability</a:t>
            </a:r>
            <a:endParaRPr sz="4400" dirty="0">
              <a:solidFill>
                <a:srgbClr val="D04848"/>
              </a:solidFill>
              <a:latin typeface="Avenir Black"/>
              <a:cs typeface="Avenir Black"/>
            </a:endParaRPr>
          </a:p>
        </p:txBody>
      </p:sp>
      <p:grpSp>
        <p:nvGrpSpPr>
          <p:cNvPr id="1804" name="Group 1803"/>
          <p:cNvGrpSpPr/>
          <p:nvPr/>
        </p:nvGrpSpPr>
        <p:grpSpPr>
          <a:xfrm>
            <a:off x="762000" y="25831800"/>
            <a:ext cx="17966828" cy="867833"/>
            <a:chOff x="387350" y="5501240"/>
            <a:chExt cx="7339965" cy="4009666"/>
          </a:xfrm>
        </p:grpSpPr>
        <p:sp>
          <p:nvSpPr>
            <p:cNvPr id="10" name="object 10"/>
            <p:cNvSpPr/>
            <p:nvPr/>
          </p:nvSpPr>
          <p:spPr>
            <a:xfrm>
              <a:off x="387350" y="550124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1802" name="object 5"/>
            <p:cNvSpPr txBox="1"/>
            <p:nvPr/>
          </p:nvSpPr>
          <p:spPr>
            <a:xfrm>
              <a:off x="418480" y="5853308"/>
              <a:ext cx="7191425" cy="3657598"/>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‘Pixel History’ Images</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35113524"/>
            <a:ext cx="4572000" cy="2881745"/>
          </a:xfrm>
          <a:prstGeom prst="rect">
            <a:avLst/>
          </a:prstGeom>
        </p:spPr>
      </p:pic>
      <p:sp>
        <p:nvSpPr>
          <p:cNvPr id="7" name="Rectangle 6"/>
          <p:cNvSpPr/>
          <p:nvPr/>
        </p:nvSpPr>
        <p:spPr>
          <a:xfrm>
            <a:off x="6705600" y="3581400"/>
            <a:ext cx="24993600" cy="861774"/>
          </a:xfrm>
          <a:prstGeom prst="rect">
            <a:avLst/>
          </a:prstGeom>
        </p:spPr>
        <p:txBody>
          <a:bodyPr wrap="square" lIns="182880" tIns="91440" rIns="182880" bIns="91440" anchor="ctr">
            <a:spAutoFit/>
          </a:bodyPr>
          <a:lstStyle/>
          <a:p>
            <a:pPr marL="210820" marR="196850" algn="ctr"/>
            <a:r>
              <a:rPr lang="en-US" sz="4400" spc="-40" dirty="0" smtClean="0">
                <a:solidFill>
                  <a:srgbClr val="231F20"/>
                </a:solidFill>
                <a:latin typeface="Avenir Black"/>
                <a:cs typeface="Avenir Black"/>
              </a:rPr>
              <a:t>Matthew Bourque</a:t>
            </a:r>
            <a:r>
              <a:rPr lang="en-US" sz="4400" spc="-40" dirty="0" smtClean="0">
                <a:solidFill>
                  <a:srgbClr val="231F20"/>
                </a:solidFill>
                <a:latin typeface="Avenir Book"/>
                <a:cs typeface="Avenir Book"/>
              </a:rPr>
              <a:t>, Sylvia Baggett, David </a:t>
            </a:r>
            <a:r>
              <a:rPr lang="en-US" sz="4400" spc="-40" dirty="0" err="1" smtClean="0">
                <a:solidFill>
                  <a:srgbClr val="231F20"/>
                </a:solidFill>
                <a:latin typeface="Avenir Book"/>
                <a:cs typeface="Avenir Book"/>
              </a:rPr>
              <a:t>Borncamp</a:t>
            </a:r>
            <a:r>
              <a:rPr lang="en-US" sz="4400" spc="-40" dirty="0" smtClean="0">
                <a:solidFill>
                  <a:srgbClr val="231F20"/>
                </a:solidFill>
                <a:latin typeface="Avenir Book"/>
                <a:cs typeface="Avenir Book"/>
              </a:rPr>
              <a:t>, Norman </a:t>
            </a:r>
            <a:r>
              <a:rPr lang="en-US" sz="4400" spc="-40" dirty="0" err="1" smtClean="0">
                <a:solidFill>
                  <a:srgbClr val="231F20"/>
                </a:solidFill>
                <a:latin typeface="Avenir Book"/>
                <a:cs typeface="Avenir Book"/>
              </a:rPr>
              <a:t>Grogin</a:t>
            </a:r>
            <a:r>
              <a:rPr lang="en-US" sz="4400" spc="-40" dirty="0" smtClean="0">
                <a:solidFill>
                  <a:srgbClr val="231F20"/>
                </a:solidFill>
                <a:latin typeface="Avenir Book"/>
                <a:cs typeface="Avenir Book"/>
              </a:rPr>
              <a:t>, </a:t>
            </a:r>
            <a:r>
              <a:rPr lang="en-US" sz="4400" spc="-90" dirty="0" smtClean="0">
                <a:solidFill>
                  <a:srgbClr val="231F20"/>
                </a:solidFill>
                <a:latin typeface="Avenir Book"/>
                <a:cs typeface="Avenir Book"/>
              </a:rPr>
              <a:t>and the WFC3 Team (STScI)</a:t>
            </a:r>
          </a:p>
        </p:txBody>
      </p:sp>
      <p:pic>
        <p:nvPicPr>
          <p:cNvPr id="33" name="Picture 1" descr="wfc3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57800" y="35204400"/>
            <a:ext cx="4953001" cy="2889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 name="Group 31"/>
          <p:cNvGrpSpPr/>
          <p:nvPr/>
        </p:nvGrpSpPr>
        <p:grpSpPr>
          <a:xfrm>
            <a:off x="762000" y="15392400"/>
            <a:ext cx="17983200" cy="914400"/>
            <a:chOff x="387350" y="7613650"/>
            <a:chExt cx="7339965" cy="3657600"/>
          </a:xfrm>
        </p:grpSpPr>
        <p:sp>
          <p:nvSpPr>
            <p:cNvPr id="34" name="object 10"/>
            <p:cNvSpPr/>
            <p:nvPr/>
          </p:nvSpPr>
          <p:spPr>
            <a:xfrm>
              <a:off x="387350" y="7613650"/>
              <a:ext cx="7339965" cy="0"/>
            </a:xfrm>
            <a:custGeom>
              <a:avLst/>
              <a:gdLst/>
              <a:ahLst/>
              <a:cxnLst/>
              <a:rect l="l" t="t" r="r" b="b"/>
              <a:pathLst>
                <a:path w="7339965">
                  <a:moveTo>
                    <a:pt x="7339592" y="0"/>
                  </a:moveTo>
                  <a:lnTo>
                    <a:pt x="0" y="0"/>
                  </a:lnTo>
                </a:path>
              </a:pathLst>
            </a:custGeom>
            <a:ln w="13296">
              <a:gradFill flip="none" rotWithShape="1">
                <a:gsLst>
                  <a:gs pos="30000">
                    <a:srgbClr val="000000"/>
                  </a:gs>
                  <a:gs pos="100000">
                    <a:srgbClr val="FFFFFF"/>
                  </a:gs>
                </a:gsLst>
                <a:path path="circle">
                  <a:fillToRect l="50000" t="50000" r="50000" b="50000"/>
                </a:path>
                <a:tileRect/>
              </a:gradFill>
            </a:ln>
          </p:spPr>
          <p:txBody>
            <a:bodyPr wrap="square" lIns="0" tIns="0" rIns="0" bIns="0" rtlCol="0"/>
            <a:lstStyle/>
            <a:p>
              <a:endParaRPr/>
            </a:p>
          </p:txBody>
        </p:sp>
        <p:sp>
          <p:nvSpPr>
            <p:cNvPr id="35" name="object 5"/>
            <p:cNvSpPr txBox="1"/>
            <p:nvPr/>
          </p:nvSpPr>
          <p:spPr>
            <a:xfrm>
              <a:off x="463550" y="7613650"/>
              <a:ext cx="7191425" cy="3657600"/>
            </a:xfrm>
            <a:prstGeom prst="rect">
              <a:avLst/>
            </a:prstGeom>
          </p:spPr>
          <p:txBody>
            <a:bodyPr vert="horz" wrap="square" lIns="91440" tIns="91440" rIns="91440" bIns="91440" rtlCol="0">
              <a:noAutofit/>
            </a:bodyPr>
            <a:lstStyle/>
            <a:p>
              <a:pPr marR="118110" algn="ctr"/>
              <a:r>
                <a:rPr lang="en-US" sz="4400" spc="10" dirty="0" smtClean="0">
                  <a:solidFill>
                    <a:srgbClr val="D04848"/>
                  </a:solidFill>
                  <a:latin typeface="Avenir Black"/>
                  <a:cs typeface="Avenir Black"/>
                </a:rPr>
                <a:t>Hot Pixels and Dark Current</a:t>
              </a:r>
              <a:endParaRPr sz="4400" dirty="0">
                <a:solidFill>
                  <a:srgbClr val="D04848"/>
                </a:solidFill>
                <a:latin typeface="Avenir Black"/>
                <a:cs typeface="Avenir Black"/>
              </a:endParaRPr>
            </a:p>
            <a:p>
              <a:pPr marL="25400" marR="10160" indent="425450" algn="just">
                <a:lnSpc>
                  <a:spcPct val="101299"/>
                </a:lnSpc>
                <a:spcBef>
                  <a:spcPts val="718"/>
                </a:spcBef>
              </a:pPr>
              <a:endParaRPr lang="fr-FR" sz="3200" dirty="0">
                <a:solidFill>
                  <a:srgbClr val="231F20"/>
                </a:solidFill>
                <a:latin typeface="Garamond"/>
                <a:cs typeface="Garamond"/>
              </a:endParaRPr>
            </a:p>
          </p:txBody>
        </p:sp>
      </p:gr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200" y="16329316"/>
            <a:ext cx="8896922" cy="6694370"/>
          </a:xfrm>
          <a:prstGeom prst="rect">
            <a:avLst/>
          </a:prstGeom>
        </p:spPr>
      </p:pic>
      <p:pic>
        <p:nvPicPr>
          <p:cNvPr id="39" name="Picture 3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06000" y="16230600"/>
            <a:ext cx="8904919" cy="6908379"/>
          </a:xfrm>
          <a:prstGeom prst="rect">
            <a:avLst/>
          </a:prstGeom>
        </p:spPr>
      </p:pic>
      <p:sp>
        <p:nvSpPr>
          <p:cNvPr id="48" name="TextBox 47"/>
          <p:cNvSpPr txBox="1"/>
          <p:nvPr/>
        </p:nvSpPr>
        <p:spPr>
          <a:xfrm>
            <a:off x="381000" y="23187316"/>
            <a:ext cx="18364200" cy="2554545"/>
          </a:xfrm>
          <a:prstGeom prst="rect">
            <a:avLst/>
          </a:prstGeom>
          <a:noFill/>
        </p:spPr>
        <p:txBody>
          <a:bodyPr wrap="square" rtlCol="0">
            <a:spAutoFit/>
          </a:bodyPr>
          <a:lstStyle/>
          <a:p>
            <a:pPr algn="just"/>
            <a:r>
              <a:rPr lang="en-US" sz="3200" dirty="0" smtClean="0">
                <a:latin typeface="Avenir Book"/>
                <a:cs typeface="Avenir Book"/>
              </a:rPr>
              <a:t>The median </a:t>
            </a:r>
            <a:r>
              <a:rPr lang="en-US" sz="3200" dirty="0">
                <a:latin typeface="Avenir Book"/>
                <a:cs typeface="Avenir Book"/>
              </a:rPr>
              <a:t>dark current </a:t>
            </a:r>
            <a:r>
              <a:rPr lang="en-US" sz="3200" dirty="0" smtClean="0">
                <a:latin typeface="Avenir Book"/>
                <a:cs typeface="Avenir Book"/>
              </a:rPr>
              <a:t>(left) and number of hot pixels (right) over time </a:t>
            </a:r>
            <a:r>
              <a:rPr lang="en-US" sz="3200" dirty="0">
                <a:latin typeface="Avenir Book"/>
                <a:cs typeface="Avenir Book"/>
              </a:rPr>
              <a:t>for Chip 2 (Amps C &amp; D).  </a:t>
            </a:r>
            <a:r>
              <a:rPr lang="en-US" sz="3200" dirty="0" smtClean="0">
                <a:latin typeface="Avenir Book"/>
                <a:cs typeface="Avenir Book"/>
              </a:rPr>
              <a:t>Dark current increases roughly 0.5 e-/hr/year and is currently ~8 e-/hr.  Approximately 1000 </a:t>
            </a:r>
            <a:r>
              <a:rPr lang="en-US" sz="3200" dirty="0">
                <a:latin typeface="Avenir Book"/>
                <a:cs typeface="Avenir Book"/>
              </a:rPr>
              <a:t>new hot pixels above the 54 e-/hr threshold appear every day, currently occupying ~</a:t>
            </a:r>
            <a:r>
              <a:rPr lang="en-US" sz="3200" dirty="0" smtClean="0">
                <a:latin typeface="Avenir Book"/>
                <a:cs typeface="Avenir Book"/>
              </a:rPr>
              <a:t>4% </a:t>
            </a:r>
            <a:r>
              <a:rPr lang="en-US" sz="3200" dirty="0">
                <a:latin typeface="Avenir Book"/>
                <a:cs typeface="Avenir Book"/>
              </a:rPr>
              <a:t>of each chip. Each month, the UVIS detector is warmed to +20C (shaded in gray/white regions), erasing </a:t>
            </a:r>
            <a:r>
              <a:rPr lang="en-US" sz="3200" dirty="0" smtClean="0">
                <a:latin typeface="Avenir Book"/>
                <a:cs typeface="Avenir Book"/>
              </a:rPr>
              <a:t>10-20</a:t>
            </a:r>
            <a:r>
              <a:rPr lang="en-US" sz="3200" dirty="0">
                <a:latin typeface="Avenir Book"/>
                <a:cs typeface="Avenir Book"/>
              </a:rPr>
              <a:t>% of the hot </a:t>
            </a:r>
            <a:r>
              <a:rPr lang="en-US" sz="3200" dirty="0" smtClean="0">
                <a:latin typeface="Avenir Book"/>
                <a:cs typeface="Avenir Book"/>
              </a:rPr>
              <a:t>pixels.  </a:t>
            </a:r>
            <a:endParaRPr lang="en-US" sz="3200" i="1" dirty="0">
              <a:latin typeface="Avenir Book"/>
              <a:cs typeface="Avenir Book"/>
            </a:endParaRPr>
          </a:p>
        </p:txBody>
      </p:sp>
      <p:sp>
        <p:nvSpPr>
          <p:cNvPr id="38" name="object 12"/>
          <p:cNvSpPr/>
          <p:nvPr/>
        </p:nvSpPr>
        <p:spPr>
          <a:xfrm rot="5400000" flipV="1">
            <a:off x="4788114" y="23024887"/>
            <a:ext cx="29489400" cy="660826"/>
          </a:xfrm>
          <a:custGeom>
            <a:avLst/>
            <a:gdLst/>
            <a:ahLst/>
            <a:cxnLst/>
            <a:rect l="l" t="t" r="r" b="b"/>
            <a:pathLst>
              <a:path w="14918690">
                <a:moveTo>
                  <a:pt x="14918519" y="0"/>
                </a:moveTo>
                <a:lnTo>
                  <a:pt x="0" y="0"/>
                </a:lnTo>
              </a:path>
            </a:pathLst>
          </a:custGeom>
          <a:ln w="13296">
            <a:gradFill flip="none" rotWithShape="1">
              <a:gsLst>
                <a:gs pos="50000">
                  <a:schemeClr val="tx1"/>
                </a:gs>
                <a:gs pos="100000">
                  <a:prstClr val="white"/>
                </a:gs>
              </a:gsLst>
              <a:path path="circle">
                <a:fillToRect l="50000" t="50000" r="50000" b="50000"/>
              </a:path>
              <a:tileRect/>
            </a:gradFill>
          </a:ln>
        </p:spPr>
        <p:txBody>
          <a:bodyPr wrap="square" lIns="0" tIns="0" rIns="0" bIns="0" rtlCol="0"/>
          <a:lstStyle/>
          <a:p>
            <a:pPr algn="ctr"/>
            <a:endParaRPr dirty="0">
              <a:ln>
                <a:solidFill>
                  <a:srgbClr val="000000"/>
                </a:solidFill>
              </a:ln>
            </a:endParaRP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000" y="8839200"/>
            <a:ext cx="6319147" cy="6330472"/>
          </a:xfrm>
          <a:prstGeom prst="rect">
            <a:avLst/>
          </a:prstGeom>
        </p:spPr>
      </p:pic>
      <p:pic>
        <p:nvPicPr>
          <p:cNvPr id="19" name="Picture 18" descr="dark_histogra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11200" y="8991600"/>
            <a:ext cx="5410200" cy="6206682"/>
          </a:xfrm>
          <a:prstGeom prst="rect">
            <a:avLst/>
          </a:prstGeom>
        </p:spPr>
      </p:pic>
      <p:sp>
        <p:nvSpPr>
          <p:cNvPr id="45" name="TextBox 44"/>
          <p:cNvSpPr txBox="1"/>
          <p:nvPr/>
        </p:nvSpPr>
        <p:spPr>
          <a:xfrm>
            <a:off x="6858000" y="8763000"/>
            <a:ext cx="6400800" cy="6494085"/>
          </a:xfrm>
          <a:prstGeom prst="rect">
            <a:avLst/>
          </a:prstGeom>
          <a:noFill/>
        </p:spPr>
        <p:txBody>
          <a:bodyPr wrap="square" rtlCol="0">
            <a:spAutoFit/>
          </a:bodyPr>
          <a:lstStyle/>
          <a:p>
            <a:pPr algn="just"/>
            <a:r>
              <a:rPr lang="en-US" sz="3200" dirty="0" smtClean="0">
                <a:latin typeface="Avenir Book"/>
                <a:cs typeface="Avenir Book"/>
              </a:rPr>
              <a:t>(Left) A 200x200 pixel region taken from a 900-second UVIS dark, showing the nominal features of background dark current, cosmic rays, hot pixels, and CTE trails</a:t>
            </a:r>
            <a:r>
              <a:rPr lang="en-US" sz="3200" dirty="0" smtClean="0">
                <a:latin typeface="Avenir Book"/>
                <a:cs typeface="Avenir Book"/>
              </a:rPr>
              <a:t>.</a:t>
            </a:r>
            <a:endParaRPr lang="en-US" sz="3200" dirty="0" smtClean="0">
              <a:latin typeface="Avenir Book"/>
              <a:cs typeface="Avenir Book"/>
            </a:endParaRPr>
          </a:p>
          <a:p>
            <a:pPr algn="just"/>
            <a:endParaRPr lang="en-US" sz="3200" dirty="0" smtClean="0">
              <a:latin typeface="Avenir Book"/>
              <a:cs typeface="Avenir Book"/>
            </a:endParaRPr>
          </a:p>
          <a:p>
            <a:pPr algn="just"/>
            <a:r>
              <a:rPr lang="en-US" sz="3200" dirty="0" smtClean="0">
                <a:latin typeface="Avenir Book"/>
                <a:cs typeface="Avenir Book"/>
              </a:rPr>
              <a:t>(Right) The distribution of pixel values in a 900-second UVIS dark.  The pixels with values exceeding the hot pixel threshold of 54 e-/</a:t>
            </a:r>
            <a:r>
              <a:rPr lang="en-US" sz="3200" dirty="0" err="1" smtClean="0">
                <a:latin typeface="Avenir Book"/>
                <a:cs typeface="Avenir Book"/>
              </a:rPr>
              <a:t>hr</a:t>
            </a:r>
            <a:r>
              <a:rPr lang="en-US" sz="3200" dirty="0" smtClean="0">
                <a:latin typeface="Avenir Book"/>
                <a:cs typeface="Avenir Book"/>
              </a:rPr>
              <a:t> (13.5 e- in 900 sec) are shaded in red. Bin size is 0.5 e-.  </a:t>
            </a:r>
            <a:endParaRPr lang="en-US" sz="3200" dirty="0">
              <a:latin typeface="Avenir Book"/>
              <a:cs typeface="Avenir Book"/>
            </a:endParaRPr>
          </a:p>
        </p:txBody>
      </p:sp>
      <p:grpSp>
        <p:nvGrpSpPr>
          <p:cNvPr id="6" name="Group 5"/>
          <p:cNvGrpSpPr/>
          <p:nvPr/>
        </p:nvGrpSpPr>
        <p:grpSpPr>
          <a:xfrm>
            <a:off x="14554200" y="35204402"/>
            <a:ext cx="4267200" cy="2862999"/>
            <a:chOff x="457200" y="35371063"/>
            <a:chExt cx="3886200" cy="2607374"/>
          </a:xfrm>
        </p:grpSpPr>
        <p:sp>
          <p:nvSpPr>
            <p:cNvPr id="42" name="Rectangle 41"/>
            <p:cNvSpPr/>
            <p:nvPr/>
          </p:nvSpPr>
          <p:spPr>
            <a:xfrm>
              <a:off x="457200" y="37417844"/>
              <a:ext cx="3870840" cy="560593"/>
            </a:xfrm>
            <a:prstGeom prst="rect">
              <a:avLst/>
            </a:prstGeom>
          </p:spPr>
          <p:txBody>
            <a:bodyPr wrap="square" lIns="182880" tIns="91440" rIns="182880" bIns="91440" anchor="ctr">
              <a:spAutoFit/>
            </a:bodyPr>
            <a:lstStyle/>
            <a:p>
              <a:pPr marL="210820" marR="196850" algn="ctr"/>
              <a:r>
                <a:rPr lang="en-US" sz="2800" spc="-40" dirty="0" smtClean="0">
                  <a:solidFill>
                    <a:srgbClr val="D04848"/>
                  </a:solidFill>
                  <a:latin typeface="Avenir Book"/>
                  <a:cs typeface="Avenir Book"/>
                </a:rPr>
                <a:t>Poster 117.11</a:t>
              </a:r>
              <a:endParaRPr lang="en-US" sz="2800" spc="-90" dirty="0" smtClean="0">
                <a:solidFill>
                  <a:srgbClr val="D04848"/>
                </a:solidFill>
                <a:latin typeface="Avenir Book"/>
                <a:cs typeface="Avenir Book"/>
              </a:endParaRPr>
            </a:p>
          </p:txBody>
        </p:sp>
        <p:pic>
          <p:nvPicPr>
            <p:cNvPr id="3" name="Picture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200" y="35371063"/>
              <a:ext cx="3886200" cy="2071142"/>
            </a:xfrm>
            <a:prstGeom prst="rect">
              <a:avLst/>
            </a:prstGeom>
          </p:spPr>
        </p:pic>
      </p:grpSp>
      <p:sp>
        <p:nvSpPr>
          <p:cNvPr id="21" name="TextBox 20"/>
          <p:cNvSpPr txBox="1"/>
          <p:nvPr/>
        </p:nvSpPr>
        <p:spPr>
          <a:xfrm>
            <a:off x="19431000" y="36423600"/>
            <a:ext cx="18592800" cy="1569660"/>
          </a:xfrm>
          <a:prstGeom prst="rect">
            <a:avLst/>
          </a:prstGeom>
          <a:noFill/>
        </p:spPr>
        <p:txBody>
          <a:bodyPr wrap="square" rtlCol="0">
            <a:spAutoFit/>
          </a:bodyPr>
          <a:lstStyle/>
          <a:p>
            <a:pPr marL="342900" indent="-342900">
              <a:buFont typeface="Arial"/>
              <a:buChar char="•"/>
            </a:pPr>
            <a:r>
              <a:rPr lang="en-US" sz="2400" dirty="0" smtClean="0">
                <a:latin typeface="Avenir Book"/>
                <a:cs typeface="Avenir Book"/>
              </a:rPr>
              <a:t>ACS ISR: “Pixel </a:t>
            </a:r>
            <a:r>
              <a:rPr lang="en-US" sz="2400" dirty="0">
                <a:latin typeface="Avenir Book"/>
                <a:cs typeface="Avenir Book"/>
              </a:rPr>
              <a:t>History for Advanced Camera for Surveys Wide Field </a:t>
            </a:r>
            <a:r>
              <a:rPr lang="en-US" sz="2400" dirty="0" smtClean="0">
                <a:latin typeface="Avenir Book"/>
                <a:cs typeface="Avenir Book"/>
              </a:rPr>
              <a:t>Channel,” </a:t>
            </a:r>
            <a:r>
              <a:rPr lang="en-US" sz="2400" dirty="0" err="1" smtClean="0">
                <a:latin typeface="Avenir Book"/>
                <a:cs typeface="Avenir Book"/>
              </a:rPr>
              <a:t>Borncamp</a:t>
            </a:r>
            <a:r>
              <a:rPr lang="en-US" sz="2400" dirty="0" smtClean="0">
                <a:latin typeface="Avenir Book"/>
                <a:cs typeface="Avenir Book"/>
              </a:rPr>
              <a:t> et al., 2017 (in review)</a:t>
            </a:r>
          </a:p>
          <a:p>
            <a:pPr marL="342900" indent="-342900">
              <a:buFont typeface="Arial"/>
              <a:buChar char="•"/>
            </a:pPr>
            <a:r>
              <a:rPr lang="en-US" sz="2400" dirty="0" smtClean="0">
                <a:latin typeface="Avenir Book"/>
                <a:cs typeface="Avenir Book"/>
              </a:rPr>
              <a:t>WFC3 ISR 2016-08: “WFC3/UVIS Dark Calibration: Monitoring Results and Improvements to Dark Reference Files,” Bourque &amp; Baggett, 2016</a:t>
            </a:r>
            <a:r>
              <a:rPr lang="en-US" sz="2400" dirty="0">
                <a:latin typeface="Avenir Book"/>
                <a:cs typeface="Avenir Book"/>
              </a:rPr>
              <a:t>, available at </a:t>
            </a:r>
            <a:r>
              <a:rPr lang="en-US" sz="2400" dirty="0">
                <a:latin typeface="Avenir Book"/>
                <a:cs typeface="Avenir Book"/>
                <a:hlinkClick r:id="rId9"/>
              </a:rPr>
              <a:t>http://www.stsci.edu/hst/wfc3/documents/ISRs/WFC3-2016-08.</a:t>
            </a:r>
            <a:r>
              <a:rPr lang="en-US" sz="2400" dirty="0" smtClean="0">
                <a:latin typeface="Avenir Book"/>
                <a:cs typeface="Avenir Book"/>
                <a:hlinkClick r:id="rId9"/>
              </a:rPr>
              <a:t>pdf</a:t>
            </a:r>
            <a:endParaRPr lang="en-US" sz="2400" dirty="0" smtClean="0">
              <a:latin typeface="Avenir Book"/>
              <a:cs typeface="Avenir Book"/>
            </a:endParaRPr>
          </a:p>
          <a:p>
            <a:pPr marL="342900" indent="-342900">
              <a:buFont typeface="Arial"/>
              <a:buChar char="•"/>
            </a:pPr>
            <a:r>
              <a:rPr lang="en-US" sz="2400" dirty="0" smtClean="0">
                <a:latin typeface="Avenir Book"/>
                <a:cs typeface="Avenir Book"/>
              </a:rPr>
              <a:t>This poster and supporting </a:t>
            </a:r>
            <a:r>
              <a:rPr lang="en-US" sz="2400" dirty="0">
                <a:latin typeface="Avenir Book"/>
                <a:cs typeface="Avenir Book"/>
              </a:rPr>
              <a:t>materials available at </a:t>
            </a:r>
            <a:r>
              <a:rPr lang="en-US" sz="2400" dirty="0">
                <a:latin typeface="Avenir Book"/>
                <a:cs typeface="Avenir Book"/>
                <a:hlinkClick r:id="rId10"/>
              </a:rPr>
              <a:t>https://github.com/bourque/AAS-2017-</a:t>
            </a:r>
            <a:r>
              <a:rPr lang="en-US" sz="2400" dirty="0" smtClean="0">
                <a:latin typeface="Avenir Book"/>
                <a:cs typeface="Avenir Book"/>
                <a:hlinkClick r:id="rId10"/>
              </a:rPr>
              <a:t>Austin</a:t>
            </a:r>
            <a:endParaRPr lang="en-US" sz="2400" dirty="0" smtClean="0">
              <a:latin typeface="Avenir Book"/>
              <a:cs typeface="Avenir Book"/>
            </a:endParaRPr>
          </a:p>
        </p:txBody>
      </p:sp>
      <p:pic>
        <p:nvPicPr>
          <p:cNvPr id="11" name="Picture 10" descr="nasa.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668000" y="35280600"/>
            <a:ext cx="3471231" cy="2881122"/>
          </a:xfrm>
          <a:prstGeom prst="rect">
            <a:avLst/>
          </a:prstGeom>
        </p:spPr>
      </p:pic>
      <p:pic>
        <p:nvPicPr>
          <p:cNvPr id="24" name="Picture 23" descr="Screen Shot 2017-05-04 at 11.44.56.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507200" y="8915400"/>
            <a:ext cx="9529379" cy="8534400"/>
          </a:xfrm>
          <a:prstGeom prst="rect">
            <a:avLst/>
          </a:prstGeom>
        </p:spPr>
      </p:pic>
      <p:pic>
        <p:nvPicPr>
          <p:cNvPr id="36" name="Picture 35" descr="Screen Shot 2017-05-04 at 16.57.04.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498800" y="18364200"/>
            <a:ext cx="9321800" cy="9681395"/>
          </a:xfrm>
          <a:prstGeom prst="rect">
            <a:avLst/>
          </a:prstGeom>
        </p:spPr>
      </p:pic>
      <p:pic>
        <p:nvPicPr>
          <p:cNvPr id="14" name="Picture 13"/>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378001" y="26979986"/>
            <a:ext cx="2743200" cy="2737735"/>
          </a:xfrm>
          <a:prstGeom prst="rect">
            <a:avLst/>
          </a:prstGeom>
        </p:spPr>
      </p:pic>
      <p:pic>
        <p:nvPicPr>
          <p:cNvPr id="15" name="Picture 1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0972800" y="26822400"/>
            <a:ext cx="7759204" cy="5181600"/>
          </a:xfrm>
          <a:prstGeom prst="rect">
            <a:avLst/>
          </a:prstGeom>
        </p:spPr>
      </p:pic>
      <p:pic>
        <p:nvPicPr>
          <p:cNvPr id="41" name="Picture 40"/>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3429000" y="26974800"/>
            <a:ext cx="2737202" cy="2748108"/>
          </a:xfrm>
          <a:prstGeom prst="rect">
            <a:avLst/>
          </a:prstGeom>
        </p:spPr>
      </p:pic>
      <p:pic>
        <p:nvPicPr>
          <p:cNvPr id="43" name="Picture 42"/>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6477000" y="26974800"/>
            <a:ext cx="2737202" cy="2748108"/>
          </a:xfrm>
          <a:prstGeom prst="rect">
            <a:avLst/>
          </a:prstGeom>
        </p:spPr>
      </p:pic>
      <p:sp>
        <p:nvSpPr>
          <p:cNvPr id="44" name="TextBox 43"/>
          <p:cNvSpPr txBox="1"/>
          <p:nvPr/>
        </p:nvSpPr>
        <p:spPr>
          <a:xfrm>
            <a:off x="457200" y="32537400"/>
            <a:ext cx="18288000" cy="2062103"/>
          </a:xfrm>
          <a:prstGeom prst="rect">
            <a:avLst/>
          </a:prstGeom>
          <a:noFill/>
        </p:spPr>
        <p:txBody>
          <a:bodyPr wrap="square" rtlCol="0">
            <a:spAutoFit/>
          </a:bodyPr>
          <a:lstStyle/>
          <a:p>
            <a:pPr algn="just"/>
            <a:r>
              <a:rPr lang="en-US" sz="3200" dirty="0" smtClean="0">
                <a:latin typeface="Avenir Book"/>
                <a:cs typeface="Avenir Book"/>
              </a:rPr>
              <a:t>To efficiently perform pixel stability analyses, we constructed ‘</a:t>
            </a:r>
            <a:r>
              <a:rPr lang="en-US" sz="3200" dirty="0">
                <a:latin typeface="Avenir Book"/>
                <a:cs typeface="Avenir Book"/>
              </a:rPr>
              <a:t>p</a:t>
            </a:r>
            <a:r>
              <a:rPr lang="en-US" sz="3200" dirty="0" smtClean="0">
                <a:latin typeface="Avenir Book"/>
                <a:cs typeface="Avenir Book"/>
              </a:rPr>
              <a:t>ixel history’ images in which we extracted </a:t>
            </a:r>
            <a:r>
              <a:rPr lang="en-US" sz="3200" dirty="0" smtClean="0">
                <a:latin typeface="Avenir Book"/>
                <a:cs typeface="Avenir Book"/>
              </a:rPr>
              <a:t>every column </a:t>
            </a:r>
            <a:r>
              <a:rPr lang="en-US" sz="3200" dirty="0" smtClean="0">
                <a:latin typeface="Avenir Book"/>
                <a:cs typeface="Avenir Book"/>
              </a:rPr>
              <a:t>from </a:t>
            </a:r>
            <a:r>
              <a:rPr lang="en-US" sz="3200" dirty="0" smtClean="0">
                <a:latin typeface="Avenir Book"/>
                <a:cs typeface="Avenir Book"/>
              </a:rPr>
              <a:t>every on</a:t>
            </a:r>
            <a:r>
              <a:rPr lang="en-US" sz="3200" dirty="0" smtClean="0">
                <a:latin typeface="Avenir Book"/>
                <a:cs typeface="Avenir Book"/>
              </a:rPr>
              <a:t>-orbit UVIS dark and placed them into a </a:t>
            </a:r>
            <a:r>
              <a:rPr lang="en-US" sz="3200" dirty="0" smtClean="0">
                <a:latin typeface="Avenir Book"/>
                <a:cs typeface="Avenir Book"/>
              </a:rPr>
              <a:t>time</a:t>
            </a:r>
            <a:r>
              <a:rPr lang="en-US" sz="3200" dirty="0" smtClean="0">
                <a:latin typeface="Avenir Book"/>
                <a:cs typeface="Avenir Book"/>
              </a:rPr>
              <a:t>-ordered array, yielding a single pixel’s ‘history’ along each row of the pixel history image</a:t>
            </a:r>
            <a:r>
              <a:rPr lang="en-US" sz="3200" dirty="0" smtClean="0">
                <a:latin typeface="Avenir Book"/>
                <a:cs typeface="Avenir Book"/>
              </a:rPr>
              <a:t>. </a:t>
            </a:r>
            <a:r>
              <a:rPr lang="en-US" sz="3200" dirty="0" smtClean="0">
                <a:latin typeface="Avenir Book"/>
                <a:cs typeface="Avenir Book"/>
              </a:rPr>
              <a:t>Each column’s pixel history image was placed into a Hierarchal Data </a:t>
            </a:r>
            <a:r>
              <a:rPr lang="en-US" sz="3200" dirty="0" smtClean="0">
                <a:latin typeface="Avenir Book"/>
                <a:cs typeface="Avenir Book"/>
              </a:rPr>
              <a:t>Format (HDF) </a:t>
            </a:r>
            <a:r>
              <a:rPr lang="en-US" sz="3200" dirty="0" smtClean="0">
                <a:latin typeface="Avenir Book"/>
                <a:cs typeface="Avenir Book"/>
              </a:rPr>
              <a:t>dataset using Python’s </a:t>
            </a:r>
            <a:r>
              <a:rPr lang="en-US" sz="3200" dirty="0" smtClean="0">
                <a:latin typeface="Consolas"/>
                <a:cs typeface="Consolas"/>
              </a:rPr>
              <a:t>hdf5</a:t>
            </a:r>
            <a:r>
              <a:rPr lang="en-US" sz="3200" dirty="0" smtClean="0">
                <a:latin typeface="Avenir Book"/>
                <a:cs typeface="Avenir Book"/>
              </a:rPr>
              <a:t> library.</a:t>
            </a:r>
          </a:p>
        </p:txBody>
      </p:sp>
      <p:cxnSp>
        <p:nvCxnSpPr>
          <p:cNvPr id="17" name="Straight Arrow Connector 16"/>
          <p:cNvCxnSpPr/>
          <p:nvPr/>
        </p:nvCxnSpPr>
        <p:spPr>
          <a:xfrm>
            <a:off x="9372600" y="283464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1371600" y="29794200"/>
            <a:ext cx="1143000" cy="646331"/>
          </a:xfrm>
          <a:prstGeom prst="rect">
            <a:avLst/>
          </a:prstGeom>
          <a:noFill/>
        </p:spPr>
        <p:txBody>
          <a:bodyPr wrap="square" rtlCol="0">
            <a:spAutoFit/>
          </a:bodyPr>
          <a:lstStyle/>
          <a:p>
            <a:r>
              <a:rPr lang="en-US" i="1" dirty="0" smtClean="0">
                <a:solidFill>
                  <a:srgbClr val="0000FF"/>
                </a:solidFill>
                <a:latin typeface="Times New Roman"/>
                <a:cs typeface="Times New Roman"/>
              </a:rPr>
              <a:t>t=1</a:t>
            </a:r>
            <a:endParaRPr lang="en-US" i="1" baseline="-25000" dirty="0">
              <a:solidFill>
                <a:srgbClr val="0000FF"/>
              </a:solidFill>
              <a:latin typeface="Times New Roman"/>
              <a:cs typeface="Times New Roman"/>
            </a:endParaRPr>
          </a:p>
        </p:txBody>
      </p:sp>
      <p:sp>
        <p:nvSpPr>
          <p:cNvPr id="46" name="TextBox 45"/>
          <p:cNvSpPr txBox="1"/>
          <p:nvPr/>
        </p:nvSpPr>
        <p:spPr>
          <a:xfrm>
            <a:off x="4419600" y="29794200"/>
            <a:ext cx="1143000" cy="646331"/>
          </a:xfrm>
          <a:prstGeom prst="rect">
            <a:avLst/>
          </a:prstGeom>
          <a:noFill/>
        </p:spPr>
        <p:txBody>
          <a:bodyPr wrap="square" rtlCol="0">
            <a:spAutoFit/>
          </a:bodyPr>
          <a:lstStyle/>
          <a:p>
            <a:r>
              <a:rPr lang="en-US" i="1" dirty="0" smtClean="0">
                <a:solidFill>
                  <a:srgbClr val="FF0000"/>
                </a:solidFill>
                <a:latin typeface="Times New Roman"/>
                <a:cs typeface="Times New Roman"/>
              </a:rPr>
              <a:t>t=2</a:t>
            </a:r>
            <a:endParaRPr lang="en-US" i="1" baseline="-25000" dirty="0">
              <a:solidFill>
                <a:srgbClr val="FF0000"/>
              </a:solidFill>
              <a:latin typeface="Times New Roman"/>
              <a:cs typeface="Times New Roman"/>
            </a:endParaRPr>
          </a:p>
        </p:txBody>
      </p:sp>
      <p:sp>
        <p:nvSpPr>
          <p:cNvPr id="47" name="TextBox 46"/>
          <p:cNvSpPr txBox="1"/>
          <p:nvPr/>
        </p:nvSpPr>
        <p:spPr>
          <a:xfrm>
            <a:off x="7239000" y="29794200"/>
            <a:ext cx="1143000" cy="646331"/>
          </a:xfrm>
          <a:prstGeom prst="rect">
            <a:avLst/>
          </a:prstGeom>
          <a:noFill/>
        </p:spPr>
        <p:txBody>
          <a:bodyPr wrap="square" rtlCol="0">
            <a:spAutoFit/>
          </a:bodyPr>
          <a:lstStyle/>
          <a:p>
            <a:pPr algn="ctr"/>
            <a:r>
              <a:rPr lang="en-US" i="1" dirty="0" smtClean="0">
                <a:solidFill>
                  <a:srgbClr val="008000"/>
                </a:solidFill>
                <a:latin typeface="Times New Roman"/>
                <a:cs typeface="Times New Roman"/>
              </a:rPr>
              <a:t>t=3</a:t>
            </a:r>
            <a:endParaRPr lang="en-US" i="1" baseline="-25000" dirty="0">
              <a:solidFill>
                <a:srgbClr val="008000"/>
              </a:solidFill>
              <a:latin typeface="Times New Roman"/>
              <a:cs typeface="Times New Roman"/>
            </a:endParaRPr>
          </a:p>
        </p:txBody>
      </p:sp>
      <p:sp>
        <p:nvSpPr>
          <p:cNvPr id="49" name="TextBox 48"/>
          <p:cNvSpPr txBox="1"/>
          <p:nvPr/>
        </p:nvSpPr>
        <p:spPr>
          <a:xfrm>
            <a:off x="13639800" y="32004000"/>
            <a:ext cx="533400" cy="646331"/>
          </a:xfrm>
          <a:prstGeom prst="rect">
            <a:avLst/>
          </a:prstGeom>
          <a:noFill/>
        </p:spPr>
        <p:txBody>
          <a:bodyPr wrap="square" rtlCol="0">
            <a:spAutoFit/>
          </a:bodyPr>
          <a:lstStyle/>
          <a:p>
            <a:r>
              <a:rPr lang="en-US" i="1" dirty="0" smtClean="0">
                <a:latin typeface="Times New Roman"/>
                <a:cs typeface="Times New Roman"/>
              </a:rPr>
              <a:t>t </a:t>
            </a:r>
            <a:r>
              <a:rPr lang="en-US" i="1" dirty="0" smtClean="0">
                <a:latin typeface="Times New Roman"/>
                <a:cs typeface="Times New Roman"/>
                <a:sym typeface="Wingdings"/>
              </a:rPr>
              <a:t> </a:t>
            </a:r>
            <a:endParaRPr lang="en-US" i="1" baseline="-25000" dirty="0">
              <a:latin typeface="Times New Roman"/>
              <a:cs typeface="Times New Roman"/>
            </a:endParaRPr>
          </a:p>
        </p:txBody>
      </p:sp>
      <p:cxnSp>
        <p:nvCxnSpPr>
          <p:cNvPr id="23" name="Straight Arrow Connector 22"/>
          <p:cNvCxnSpPr/>
          <p:nvPr/>
        </p:nvCxnSpPr>
        <p:spPr>
          <a:xfrm>
            <a:off x="14097000" y="32385000"/>
            <a:ext cx="1524000" cy="0"/>
          </a:xfrm>
          <a:prstGeom prst="straightConnector1">
            <a:avLst/>
          </a:prstGeom>
          <a:ln w="3175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838200" y="30937200"/>
            <a:ext cx="8458200" cy="1077218"/>
          </a:xfrm>
          <a:prstGeom prst="rect">
            <a:avLst/>
          </a:prstGeom>
          <a:noFill/>
        </p:spPr>
        <p:txBody>
          <a:bodyPr wrap="square" rtlCol="0">
            <a:spAutoFit/>
          </a:bodyPr>
          <a:lstStyle/>
          <a:p>
            <a:r>
              <a:rPr lang="en-US" sz="3200" b="1" dirty="0">
                <a:solidFill>
                  <a:srgbClr val="008000"/>
                </a:solidFill>
                <a:latin typeface="Consolas"/>
                <a:cs typeface="Consolas"/>
              </a:rPr>
              <a:t>w</a:t>
            </a:r>
            <a:r>
              <a:rPr lang="en-US" sz="3200" b="1" dirty="0" smtClean="0">
                <a:solidFill>
                  <a:srgbClr val="008000"/>
                </a:solidFill>
                <a:latin typeface="Consolas"/>
                <a:cs typeface="Consolas"/>
              </a:rPr>
              <a:t>ith</a:t>
            </a:r>
            <a:r>
              <a:rPr lang="en-US" sz="3200" dirty="0" smtClean="0">
                <a:latin typeface="Consolas"/>
                <a:cs typeface="Consolas"/>
              </a:rPr>
              <a:t> h5py.File(</a:t>
            </a:r>
            <a:r>
              <a:rPr lang="en-US" sz="3200" dirty="0" smtClean="0">
                <a:solidFill>
                  <a:srgbClr val="FF0000"/>
                </a:solidFill>
                <a:latin typeface="Consolas"/>
                <a:cs typeface="Consolas"/>
              </a:rPr>
              <a:t>‘pixhist.hdf5’</a:t>
            </a:r>
            <a:r>
              <a:rPr lang="en-US" sz="3200" dirty="0" smtClean="0">
                <a:latin typeface="Consolas"/>
                <a:cs typeface="Consolas"/>
              </a:rPr>
              <a:t>) </a:t>
            </a:r>
            <a:r>
              <a:rPr lang="en-US" sz="3200" b="1" dirty="0" smtClean="0">
                <a:solidFill>
                  <a:srgbClr val="008000"/>
                </a:solidFill>
                <a:latin typeface="Consolas"/>
                <a:cs typeface="Consolas"/>
              </a:rPr>
              <a:t>as</a:t>
            </a:r>
            <a:r>
              <a:rPr lang="en-US" sz="3200" dirty="0" smtClean="0">
                <a:latin typeface="Consolas"/>
                <a:cs typeface="Consolas"/>
              </a:rPr>
              <a:t> f:</a:t>
            </a:r>
          </a:p>
          <a:p>
            <a:r>
              <a:rPr lang="en-US" sz="3200" dirty="0" smtClean="0">
                <a:latin typeface="Consolas"/>
                <a:cs typeface="Consolas"/>
              </a:rPr>
              <a:t>    data = f[</a:t>
            </a:r>
            <a:r>
              <a:rPr lang="en-US" sz="3200" dirty="0" smtClean="0">
                <a:solidFill>
                  <a:srgbClr val="FF0000"/>
                </a:solidFill>
                <a:latin typeface="Consolas"/>
                <a:cs typeface="Consolas"/>
              </a:rPr>
              <a:t>‘{amp</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a:solidFill>
                  <a:srgbClr val="FF0000"/>
                </a:solidFill>
                <a:latin typeface="Consolas"/>
                <a:cs typeface="Consolas"/>
              </a:rPr>
              <a:t>{</a:t>
            </a:r>
            <a:r>
              <a:rPr lang="en-US" sz="3200" dirty="0" smtClean="0">
                <a:solidFill>
                  <a:srgbClr val="FF0000"/>
                </a:solidFill>
                <a:latin typeface="Consolas"/>
                <a:cs typeface="Consolas"/>
              </a:rPr>
              <a:t>col</a:t>
            </a:r>
            <a:r>
              <a:rPr lang="en-US" sz="3200" dirty="0">
                <a:solidFill>
                  <a:srgbClr val="FF0000"/>
                </a:solidFill>
                <a:latin typeface="Consolas"/>
                <a:cs typeface="Consolas"/>
              </a:rPr>
              <a:t>}</a:t>
            </a:r>
            <a:r>
              <a:rPr lang="en-US" sz="3200" dirty="0" smtClean="0">
                <a:solidFill>
                  <a:srgbClr val="FF0000"/>
                </a:solidFill>
                <a:latin typeface="Consolas"/>
                <a:cs typeface="Consolas"/>
              </a:rPr>
              <a:t>’</a:t>
            </a:r>
            <a:r>
              <a:rPr lang="en-US" sz="3200" dirty="0" smtClean="0">
                <a:latin typeface="Consolas"/>
                <a:cs typeface="Consolas"/>
              </a:rPr>
              <a:t>].value</a:t>
            </a:r>
            <a:endParaRPr lang="en-US" sz="3200" dirty="0">
              <a:latin typeface="Consolas"/>
              <a:cs typeface="Consolas"/>
            </a:endParaRPr>
          </a:p>
        </p:txBody>
      </p:sp>
      <p:cxnSp>
        <p:nvCxnSpPr>
          <p:cNvPr id="51" name="Straight Arrow Connector 50"/>
          <p:cNvCxnSpPr/>
          <p:nvPr/>
        </p:nvCxnSpPr>
        <p:spPr>
          <a:xfrm>
            <a:off x="9372600" y="31470600"/>
            <a:ext cx="1295400" cy="0"/>
          </a:xfrm>
          <a:prstGeom prst="straightConnector1">
            <a:avLst/>
          </a:prstGeom>
          <a:ln w="101600">
            <a:solidFill>
              <a:srgbClr val="D04848"/>
            </a:solidFill>
            <a:tailEnd type="triangle"/>
          </a:ln>
          <a:effectLst/>
        </p:spPr>
        <p:style>
          <a:lnRef idx="2">
            <a:schemeClr val="accent1"/>
          </a:lnRef>
          <a:fillRef idx="0">
            <a:schemeClr val="accent1"/>
          </a:fillRef>
          <a:effectRef idx="1">
            <a:schemeClr val="accent1"/>
          </a:effectRef>
          <a:fontRef idx="minor">
            <a:schemeClr val="tx1"/>
          </a:fontRef>
        </p:style>
      </p:cxnSp>
      <p:pic>
        <p:nvPicPr>
          <p:cNvPr id="26" name="Picture 25" descr="Screen Shot 2017-05-10 at 12.11.52.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609600" y="1066800"/>
            <a:ext cx="2438400" cy="2438400"/>
          </a:xfrm>
          <a:prstGeom prst="rect">
            <a:avLst/>
          </a:prstGeom>
        </p:spPr>
      </p:pic>
      <p:sp>
        <p:nvSpPr>
          <p:cNvPr id="50" name="TextBox 49"/>
          <p:cNvSpPr txBox="1"/>
          <p:nvPr/>
        </p:nvSpPr>
        <p:spPr>
          <a:xfrm>
            <a:off x="29260800" y="8991600"/>
            <a:ext cx="8610600" cy="1569660"/>
          </a:xfrm>
          <a:prstGeom prst="rect">
            <a:avLst/>
          </a:prstGeom>
          <a:noFill/>
        </p:spPr>
        <p:txBody>
          <a:bodyPr wrap="square" rtlCol="0">
            <a:spAutoFit/>
          </a:bodyPr>
          <a:lstStyle/>
          <a:p>
            <a:pPr algn="just"/>
            <a:r>
              <a:rPr lang="en-US" sz="3200" dirty="0" smtClean="0">
                <a:latin typeface="Avenir Book"/>
                <a:cs typeface="Avenir Book"/>
              </a:rPr>
              <a:t>For each pixel, we calculate its stability (F) over each anneal cycle using the following equation:</a:t>
            </a:r>
            <a:endParaRPr lang="en-US" sz="3200" dirty="0">
              <a:latin typeface="Avenir Book"/>
              <a:cs typeface="Avenir Book"/>
            </a:endParaRPr>
          </a:p>
        </p:txBody>
      </p:sp>
      <p:pic>
        <p:nvPicPr>
          <p:cNvPr id="16" name="Picture 15" descr="Screen Shot 2017-05-10 at 15.33.50.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30175200" y="10820400"/>
            <a:ext cx="6771736" cy="1143000"/>
          </a:xfrm>
          <a:prstGeom prst="rect">
            <a:avLst/>
          </a:prstGeom>
        </p:spPr>
      </p:pic>
      <p:sp>
        <p:nvSpPr>
          <p:cNvPr id="52" name="TextBox 51"/>
          <p:cNvSpPr txBox="1"/>
          <p:nvPr/>
        </p:nvSpPr>
        <p:spPr>
          <a:xfrm>
            <a:off x="29260800" y="12192000"/>
            <a:ext cx="8610600" cy="5016757"/>
          </a:xfrm>
          <a:prstGeom prst="rect">
            <a:avLst/>
          </a:prstGeom>
          <a:noFill/>
        </p:spPr>
        <p:txBody>
          <a:bodyPr wrap="square" rtlCol="0">
            <a:spAutoFit/>
          </a:bodyPr>
          <a:lstStyle/>
          <a:p>
            <a:pPr algn="just"/>
            <a:r>
              <a:rPr lang="en-US" sz="3200" dirty="0" smtClean="0">
                <a:latin typeface="Avenir Book"/>
                <a:cs typeface="Avenir Book"/>
              </a:rPr>
              <a:t>Note that only non-cosmic ray-affected pixels contribute to the stability measurement.  The figure on the left shows the stability measurement for each pixel for the Dec 2016 anneal cycle.</a:t>
            </a:r>
          </a:p>
          <a:p>
            <a:pPr algn="just"/>
            <a:endParaRPr lang="en-US" sz="3200" dirty="0" smtClean="0">
              <a:latin typeface="Avenir Book"/>
              <a:cs typeface="Avenir Book"/>
            </a:endParaRPr>
          </a:p>
          <a:p>
            <a:pPr algn="just"/>
            <a:r>
              <a:rPr lang="en-US" sz="3200" b="1" dirty="0" smtClean="0">
                <a:latin typeface="Avenir Book"/>
                <a:cs typeface="Avenir Book"/>
              </a:rPr>
              <a:t>F&lt;1: </a:t>
            </a:r>
            <a:r>
              <a:rPr lang="en-US" sz="3200" i="1" dirty="0" smtClean="0">
                <a:latin typeface="Avenir Book"/>
                <a:cs typeface="Avenir Book"/>
              </a:rPr>
              <a:t>No variance above noise (stable)</a:t>
            </a:r>
            <a:endParaRPr lang="is-IS" sz="3200" i="1" dirty="0" smtClean="0">
              <a:latin typeface="Avenir Book"/>
              <a:cs typeface="Avenir Book"/>
            </a:endParaRPr>
          </a:p>
          <a:p>
            <a:pPr algn="just"/>
            <a:r>
              <a:rPr lang="is-IS" sz="3200" b="1" dirty="0" smtClean="0">
                <a:latin typeface="Avenir Book"/>
                <a:cs typeface="Avenir Book"/>
              </a:rPr>
              <a:t>F=1: </a:t>
            </a:r>
            <a:r>
              <a:rPr lang="is-IS" sz="3200" i="1" dirty="0" smtClean="0">
                <a:latin typeface="Avenir Book"/>
                <a:cs typeface="Avenir Book"/>
              </a:rPr>
              <a:t>Variance matches noise (stable)</a:t>
            </a:r>
          </a:p>
          <a:p>
            <a:pPr algn="just"/>
            <a:r>
              <a:rPr lang="is-IS" sz="3200" b="1" dirty="0" smtClean="0">
                <a:latin typeface="Avenir Book"/>
                <a:cs typeface="Avenir Book"/>
              </a:rPr>
              <a:t>F&gt;1: </a:t>
            </a:r>
            <a:r>
              <a:rPr lang="is-IS" sz="3200" i="1" dirty="0" smtClean="0">
                <a:latin typeface="Avenir Book"/>
                <a:cs typeface="Avenir Book"/>
              </a:rPr>
              <a:t>Some variance above noise (stable)</a:t>
            </a:r>
          </a:p>
          <a:p>
            <a:pPr algn="just"/>
            <a:r>
              <a:rPr lang="is-IS" sz="3200" b="1" dirty="0" smtClean="0">
                <a:latin typeface="Avenir Book"/>
                <a:cs typeface="Avenir Book"/>
              </a:rPr>
              <a:t>F&gt;=2: </a:t>
            </a:r>
            <a:r>
              <a:rPr lang="is-IS" sz="3200" i="1" dirty="0" smtClean="0">
                <a:latin typeface="Avenir Book"/>
                <a:cs typeface="Avenir Book"/>
              </a:rPr>
              <a:t>considered “unstable”</a:t>
            </a:r>
            <a:endParaRPr lang="en-US" sz="3200" i="1" dirty="0">
              <a:latin typeface="Avenir Book"/>
              <a:cs typeface="Avenir Book"/>
            </a:endParaRPr>
          </a:p>
        </p:txBody>
      </p:sp>
      <p:sp>
        <p:nvSpPr>
          <p:cNvPr id="53" name="TextBox 52"/>
          <p:cNvSpPr txBox="1"/>
          <p:nvPr/>
        </p:nvSpPr>
        <p:spPr>
          <a:xfrm>
            <a:off x="19583400" y="18135600"/>
            <a:ext cx="8763000" cy="6001642"/>
          </a:xfrm>
          <a:prstGeom prst="rect">
            <a:avLst/>
          </a:prstGeom>
          <a:noFill/>
        </p:spPr>
        <p:txBody>
          <a:bodyPr wrap="square" rtlCol="0">
            <a:spAutoFit/>
          </a:bodyPr>
          <a:lstStyle/>
          <a:p>
            <a:pPr algn="just"/>
            <a:r>
              <a:rPr lang="en-US" sz="3200" dirty="0" smtClean="0">
                <a:latin typeface="Avenir Book"/>
                <a:cs typeface="Avenir Book"/>
              </a:rPr>
              <a:t>We aim to classify each pixel into one of four categories:</a:t>
            </a:r>
          </a:p>
          <a:p>
            <a:pPr algn="just"/>
            <a:endParaRPr lang="en-US" sz="3200" dirty="0">
              <a:latin typeface="Avenir Book"/>
              <a:cs typeface="Avenir Book"/>
            </a:endParaRPr>
          </a:p>
          <a:p>
            <a:pPr algn="just"/>
            <a:r>
              <a:rPr lang="en-US" sz="3200" dirty="0" smtClean="0">
                <a:solidFill>
                  <a:srgbClr val="008000"/>
                </a:solidFill>
                <a:latin typeface="Avenir Book"/>
                <a:cs typeface="Avenir Book"/>
              </a:rPr>
              <a:t>  Cold + 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0000FF"/>
                </a:solidFill>
                <a:latin typeface="Avenir Book"/>
                <a:cs typeface="Avenir Book"/>
              </a:rPr>
              <a:t>  Cold + Unstable: </a:t>
            </a:r>
            <a:r>
              <a:rPr lang="en-US" sz="3200" dirty="0" smtClean="0">
                <a:latin typeface="Avenir Book"/>
                <a:cs typeface="Avenir Book"/>
              </a:rPr>
              <a:t>mean(SCI) &lt; 54 e-/</a:t>
            </a:r>
            <a:r>
              <a:rPr lang="en-US" sz="3200" dirty="0" err="1" smtClean="0">
                <a:latin typeface="Avenir Book"/>
                <a:cs typeface="Avenir Book"/>
              </a:rPr>
              <a:t>hr</a:t>
            </a:r>
            <a:r>
              <a:rPr lang="en-US" sz="3200" dirty="0" smtClean="0">
                <a:latin typeface="Avenir Book"/>
                <a:cs typeface="Avenir Book"/>
              </a:rPr>
              <a:t>, F &gt; 2</a:t>
            </a:r>
          </a:p>
          <a:p>
            <a:pPr algn="just"/>
            <a:r>
              <a:rPr lang="en-US" sz="3200" dirty="0" smtClean="0">
                <a:solidFill>
                  <a:schemeClr val="accent6">
                    <a:lumMod val="75000"/>
                  </a:schemeClr>
                </a:solidFill>
                <a:latin typeface="Avenir Book"/>
                <a:cs typeface="Avenir Book"/>
              </a:rPr>
              <a:t>  Hot + 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&lt; 2</a:t>
            </a:r>
          </a:p>
          <a:p>
            <a:pPr algn="just"/>
            <a:r>
              <a:rPr lang="en-US" sz="3200" dirty="0" smtClean="0">
                <a:solidFill>
                  <a:srgbClr val="FF0000"/>
                </a:solidFill>
                <a:latin typeface="Avenir Book"/>
                <a:cs typeface="Avenir Book"/>
              </a:rPr>
              <a:t>  Hot + Unstable:   </a:t>
            </a:r>
            <a:r>
              <a:rPr lang="en-US" sz="3200" dirty="0" smtClean="0">
                <a:latin typeface="Avenir Book"/>
                <a:cs typeface="Avenir Book"/>
              </a:rPr>
              <a:t>mean(SCI) &gt; 54 e-/</a:t>
            </a:r>
            <a:r>
              <a:rPr lang="en-US" sz="3200" dirty="0" err="1" smtClean="0">
                <a:latin typeface="Avenir Book"/>
                <a:cs typeface="Avenir Book"/>
              </a:rPr>
              <a:t>hr</a:t>
            </a:r>
            <a:r>
              <a:rPr lang="en-US" sz="3200" dirty="0" smtClean="0">
                <a:latin typeface="Avenir Book"/>
                <a:cs typeface="Avenir Book"/>
              </a:rPr>
              <a:t>, F &gt; 2</a:t>
            </a:r>
          </a:p>
          <a:p>
            <a:pPr algn="just"/>
            <a:endParaRPr lang="en-US" sz="3200" dirty="0">
              <a:latin typeface="Avenir Book"/>
              <a:cs typeface="Avenir Book"/>
            </a:endParaRPr>
          </a:p>
          <a:p>
            <a:pPr algn="just"/>
            <a:r>
              <a:rPr lang="en-US" sz="3200" dirty="0" smtClean="0">
                <a:latin typeface="Avenir Book"/>
                <a:cs typeface="Avenir Book"/>
              </a:rPr>
              <a:t>The figure on the right plots the stability of each pixel versus the mean SCI value for the Dec 2016 anneal cycle.  Several distinct populations appear: </a:t>
            </a:r>
            <a:endParaRPr lang="en-US" sz="3200" dirty="0">
              <a:latin typeface="Avenir Book"/>
              <a:cs typeface="Avenir Book"/>
            </a:endParaRPr>
          </a:p>
        </p:txBody>
      </p:sp>
      <p:sp>
        <p:nvSpPr>
          <p:cNvPr id="54" name="TextBox 53"/>
          <p:cNvSpPr txBox="1"/>
          <p:nvPr/>
        </p:nvSpPr>
        <p:spPr>
          <a:xfrm>
            <a:off x="29260800" y="28575000"/>
            <a:ext cx="8763000" cy="2062103"/>
          </a:xfrm>
          <a:prstGeom prst="rect">
            <a:avLst/>
          </a:prstGeom>
          <a:noFill/>
        </p:spPr>
        <p:txBody>
          <a:bodyPr wrap="square" rtlCol="0">
            <a:spAutoFit/>
          </a:bodyPr>
          <a:lstStyle/>
          <a:p>
            <a:pPr algn="just"/>
            <a:r>
              <a:rPr lang="en-US" sz="3200" dirty="0" smtClean="0">
                <a:latin typeface="Avenir Book"/>
                <a:cs typeface="Avenir Book"/>
              </a:rPr>
              <a:t>The number of pixels in each classification for each anneal period since UVIS dark </a:t>
            </a:r>
            <a:r>
              <a:rPr lang="en-US" sz="3200" dirty="0" err="1" smtClean="0">
                <a:latin typeface="Avenir Book"/>
                <a:cs typeface="Avenir Book"/>
              </a:rPr>
              <a:t>postflashing</a:t>
            </a:r>
            <a:r>
              <a:rPr lang="en-US" sz="3200" dirty="0" smtClean="0">
                <a:latin typeface="Avenir Book"/>
                <a:cs typeface="Avenir Book"/>
              </a:rPr>
              <a:t> began in November 2012.  Currently, the CALWF3 pipeline flags </a:t>
            </a:r>
            <a:endParaRPr lang="en-US" sz="3200" dirty="0">
              <a:latin typeface="Avenir Book"/>
              <a:cs typeface="Avenir Book"/>
            </a:endParaRPr>
          </a:p>
        </p:txBody>
      </p:sp>
      <p:pic>
        <p:nvPicPr>
          <p:cNvPr id="28" name="Picture 27"/>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9605837" y="28575000"/>
            <a:ext cx="9670018" cy="7315200"/>
          </a:xfrm>
          <a:prstGeom prst="rect">
            <a:avLst/>
          </a:prstGeom>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1400</TotalTime>
  <Words>822</Words>
  <Application>Microsoft Macintosh PowerPoint</Application>
  <PresentationFormat>Custom</PresentationFormat>
  <Paragraphs>40</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Bourque</cp:lastModifiedBy>
  <cp:revision>140</cp:revision>
  <dcterms:created xsi:type="dcterms:W3CDTF">2015-12-07T08:46:06Z</dcterms:created>
  <dcterms:modified xsi:type="dcterms:W3CDTF">2017-05-10T22:22:18Z</dcterms:modified>
</cp:coreProperties>
</file>